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935" r:id="rId3"/>
    <p:sldId id="1027" r:id="rId4"/>
    <p:sldId id="1086" r:id="rId5"/>
    <p:sldId id="1087" r:id="rId6"/>
    <p:sldId id="1089" r:id="rId7"/>
    <p:sldId id="1090" r:id="rId8"/>
    <p:sldId id="1088" r:id="rId9"/>
    <p:sldId id="1094" r:id="rId10"/>
    <p:sldId id="1095" r:id="rId11"/>
    <p:sldId id="1096" r:id="rId12"/>
    <p:sldId id="1097" r:id="rId13"/>
    <p:sldId id="1098" r:id="rId14"/>
    <p:sldId id="1099" r:id="rId15"/>
    <p:sldId id="1100" r:id="rId16"/>
    <p:sldId id="1101" r:id="rId17"/>
    <p:sldId id="1103" r:id="rId18"/>
    <p:sldId id="1104" r:id="rId19"/>
    <p:sldId id="1106" r:id="rId20"/>
    <p:sldId id="1102" r:id="rId21"/>
    <p:sldId id="1107" r:id="rId22"/>
    <p:sldId id="1108" r:id="rId23"/>
    <p:sldId id="1109" r:id="rId24"/>
    <p:sldId id="1110" r:id="rId25"/>
    <p:sldId id="1111" r:id="rId26"/>
    <p:sldId id="1112" r:id="rId27"/>
    <p:sldId id="1113" r:id="rId28"/>
    <p:sldId id="1114" r:id="rId29"/>
    <p:sldId id="1115" r:id="rId30"/>
    <p:sldId id="1116" r:id="rId31"/>
    <p:sldId id="1117" r:id="rId32"/>
    <p:sldId id="1118" r:id="rId33"/>
    <p:sldId id="1119" r:id="rId34"/>
    <p:sldId id="1120" r:id="rId35"/>
    <p:sldId id="1121" r:id="rId36"/>
    <p:sldId id="1122" r:id="rId37"/>
    <p:sldId id="1123" r:id="rId3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4/22/20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treatment/treatments-and-side-effects/treatment-types/immunotherapy/what-is-immunotherapy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about-cancer/treatment/research/car-t-cell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types/breast/breast-hormone-therapy-fact-she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Cancer Biology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30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4-22-2020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657D-194A-1A42-A6DD-DA2B486B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0ADA-34B2-D746-954F-E72022EE6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response will include activation of B-cells that produce large amounts of antibodies that bind specifically to the antigen that was injected. </a:t>
            </a:r>
          </a:p>
          <a:p>
            <a:endParaRPr lang="en-US" dirty="0"/>
          </a:p>
          <a:p>
            <a:r>
              <a:rPr lang="en-US" dirty="0"/>
              <a:t>Antibodies can be collected by drawing blood and separating out serum---where the antibodies will be found.</a:t>
            </a:r>
          </a:p>
        </p:txBody>
      </p:sp>
    </p:spTree>
    <p:extLst>
      <p:ext uri="{BB962C8B-B14F-4D97-AF65-F5344CB8AC3E}">
        <p14:creationId xmlns:p14="http://schemas.microsoft.com/office/powerpoint/2010/main" val="53533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7E36-FA42-7242-A5F8-3F40C402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DE9B-0217-864A-9F3D-3CCB614A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serum will contain the specific antibodies you immunized for, but they will likely have slightly different binding sites for that antigen.</a:t>
            </a:r>
          </a:p>
          <a:p>
            <a:endParaRPr lang="en-US" dirty="0"/>
          </a:p>
          <a:p>
            <a:r>
              <a:rPr lang="en-US" dirty="0"/>
              <a:t>Each antigen can have many </a:t>
            </a:r>
            <a:r>
              <a:rPr lang="en-US" b="1" i="1" dirty="0"/>
              <a:t>epitopes</a:t>
            </a:r>
            <a:r>
              <a:rPr lang="en-US" dirty="0"/>
              <a:t> which antibodies can bind.  Different B-cells will produce different antibodies for different epitopes of the antigen/target.</a:t>
            </a:r>
          </a:p>
        </p:txBody>
      </p:sp>
    </p:spTree>
    <p:extLst>
      <p:ext uri="{BB962C8B-B14F-4D97-AF65-F5344CB8AC3E}">
        <p14:creationId xmlns:p14="http://schemas.microsoft.com/office/powerpoint/2010/main" val="128026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2E48-6621-9B4E-9EBC-1C98DB8C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BC84-63E6-2E4D-A4F1-920AA4D5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collection of antibodies present in the serum would be considered “polyclonal”—a mixture of antibodies capable of binding the target antigen.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4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CBF1-1D03-2B49-95FC-515F414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8C0F-A712-114D-A3D3-ACDCBF50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F4DB5-730C-8D40-A185-B1DB9550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5" y="1417638"/>
            <a:ext cx="8211417" cy="3687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5C9BD-6149-4D40-8958-4A9CF5BAE45A}"/>
              </a:ext>
            </a:extLst>
          </p:cNvPr>
          <p:cNvSpPr/>
          <p:nvPr/>
        </p:nvSpPr>
        <p:spPr>
          <a:xfrm>
            <a:off x="6096000" y="1417638"/>
            <a:ext cx="2954632" cy="338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8206-C515-6842-882C-B75FB875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figure 11-13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8CB7-D841-6F47-B06A-5437B15C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Alternatively, we may want to use a pure population of antibodies---with one epitope specificity produced by one B-cell. </a:t>
            </a:r>
          </a:p>
          <a:p>
            <a:endParaRPr lang="en-US" dirty="0"/>
          </a:p>
          <a:p>
            <a:r>
              <a:rPr lang="en-US" dirty="0"/>
              <a:t>While this is a much more labor intensive process, monoclonal antibodies are often needed to insure fully reproducible results—and standard use as drugs.</a:t>
            </a:r>
          </a:p>
        </p:txBody>
      </p:sp>
    </p:spTree>
    <p:extLst>
      <p:ext uri="{BB962C8B-B14F-4D97-AF65-F5344CB8AC3E}">
        <p14:creationId xmlns:p14="http://schemas.microsoft.com/office/powerpoint/2010/main" val="162704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CBF1-1D03-2B49-95FC-515F414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8C0F-A712-114D-A3D3-ACDCBF50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F4DB5-730C-8D40-A185-B1DB9550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5" y="1417638"/>
            <a:ext cx="8211417" cy="3687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5C9BD-6149-4D40-8958-4A9CF5BAE45A}"/>
              </a:ext>
            </a:extLst>
          </p:cNvPr>
          <p:cNvSpPr/>
          <p:nvPr/>
        </p:nvSpPr>
        <p:spPr>
          <a:xfrm>
            <a:off x="489284" y="1143000"/>
            <a:ext cx="4158916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39BF-DB7B-9F46-8888-0514CB4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antibodies in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77AC-AEF1-5A4D-9201-85DC44B4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8" y="1417638"/>
            <a:ext cx="8229600" cy="5165724"/>
          </a:xfrm>
        </p:spPr>
        <p:txBody>
          <a:bodyPr/>
          <a:lstStyle/>
          <a:p>
            <a:r>
              <a:rPr lang="en-US" dirty="0"/>
              <a:t>We’ve already discussed growth factor blocking antibodies like Herceptin.</a:t>
            </a:r>
          </a:p>
          <a:p>
            <a:endParaRPr lang="en-US" dirty="0"/>
          </a:p>
          <a:p>
            <a:r>
              <a:rPr lang="en-US" dirty="0"/>
              <a:t>Another way in which antibodies have been tried in cancer treatment is in drug delivery.</a:t>
            </a:r>
          </a:p>
          <a:p>
            <a:pPr lvl="1"/>
            <a:r>
              <a:rPr lang="en-US" dirty="0"/>
              <a:t>Antibodies can be raised in animals, purified and then modified to have a toxin attached.  If the antibody binds cancer cells (by binding a specific tumor antigen) the toxin is delivered to the cancer cells to kill them. Fig—11-14</a:t>
            </a:r>
          </a:p>
        </p:txBody>
      </p:sp>
    </p:spTree>
    <p:extLst>
      <p:ext uri="{BB962C8B-B14F-4D97-AF65-F5344CB8AC3E}">
        <p14:creationId xmlns:p14="http://schemas.microsoft.com/office/powerpoint/2010/main" val="152572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700E-76CB-1045-9479-6FEFD013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DC87-19D8-2740-B310-C8546D35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Even without the modification of a toxin, antibodies can promote destruction of cells to which they bind.  </a:t>
            </a:r>
          </a:p>
          <a:p>
            <a:endParaRPr lang="en-US" dirty="0"/>
          </a:p>
          <a:p>
            <a:r>
              <a:rPr lang="en-US" dirty="0"/>
              <a:t>Again, if the antibody is raised to bind to a tumor antigen, tumor cells will become coated in that antibody---This alone can promote antibody-mediated cell killing by other cells of the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91897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CE86-3B7D-984F-8F3D-248E48E9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2C1E-6C86-1943-90B3-D0E4978F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Shows this application in B-cell leukemias and lymphomas.</a:t>
            </a:r>
          </a:p>
          <a:p>
            <a:pPr lvl="1"/>
            <a:r>
              <a:rPr lang="en-US" dirty="0"/>
              <a:t>Patients will have an abundance of immature B-cells.</a:t>
            </a:r>
          </a:p>
          <a:p>
            <a:pPr lvl="1"/>
            <a:r>
              <a:rPr lang="en-US" dirty="0"/>
              <a:t>B-cells express a cell surface antigen called CD20</a:t>
            </a:r>
          </a:p>
          <a:p>
            <a:pPr lvl="1"/>
            <a:r>
              <a:rPr lang="en-US" dirty="0"/>
              <a:t>Administration of anti-CD20 antibodies to someone with B-cell leukemia or lymphoma will result in binding of the antibodies to B-cells (most of which will be leukemia/lymphoma cells</a:t>
            </a:r>
          </a:p>
          <a:p>
            <a:pPr lvl="1"/>
            <a:r>
              <a:rPr lang="en-US" dirty="0"/>
              <a:t>T-cells, seeing the antibody coated B-cells, will kill the B-cell.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2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CF12-E42F-BE48-BD36-6AE7A7F5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truly specific for cancer cells?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2BB4-F9B8-D349-A01A-6F47DF70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NOPE! </a:t>
            </a:r>
          </a:p>
          <a:p>
            <a:pPr lvl="1"/>
            <a:r>
              <a:rPr lang="en-US" dirty="0"/>
              <a:t>But the great thing about blood cells is that, unless all the blood stem cells are destroyed, we always have a source of new ones.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Since CD20 is NOT expressed on </a:t>
            </a:r>
            <a:r>
              <a:rPr lang="en-US" dirty="0" err="1"/>
              <a:t>hemaptopoietic</a:t>
            </a:r>
            <a:r>
              <a:rPr lang="en-US" dirty="0"/>
              <a:t> stem cells, they are not destroyed.  </a:t>
            </a:r>
          </a:p>
        </p:txBody>
      </p:sp>
    </p:spTree>
    <p:extLst>
      <p:ext uri="{BB962C8B-B14F-4D97-AF65-F5344CB8AC3E}">
        <p14:creationId xmlns:p14="http://schemas.microsoft.com/office/powerpoint/2010/main" val="410365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C020-2E6C-2249-87BE-21254494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F857-6F64-FC45-8B90-2EE4321A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91200"/>
          </a:xfrm>
        </p:spPr>
        <p:txBody>
          <a:bodyPr/>
          <a:lstStyle/>
          <a:p>
            <a:r>
              <a:rPr lang="en-US" dirty="0"/>
              <a:t>Quiz 5 –One week. April 27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57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4F7E-306C-CD48-A8E8-872D2ECA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checkpoint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7D1E-78F5-EF46-AFE7-7D454D98E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hottest of all cancer therapies at this time includes antibodies use to take the brakes off of our own immune response to cancer cells.  </a:t>
            </a:r>
          </a:p>
          <a:p>
            <a:endParaRPr lang="en-US" dirty="0"/>
          </a:p>
          <a:p>
            <a:r>
              <a:rPr lang="en-US" dirty="0"/>
              <a:t>We’ve discussed before, just a little.  You may have hard TV or radio advertisements for drugs like “Keytruda” and ”</a:t>
            </a:r>
            <a:r>
              <a:rPr lang="en-US" dirty="0" err="1"/>
              <a:t>Opdivo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53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3EF7-D2D8-4541-B390-1E105261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Antitumor T-cell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261F-7654-B049-8739-D591596A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5AAE6-3414-A44D-8473-41374478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14450"/>
            <a:ext cx="7086600" cy="5314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96EC5A-913F-1945-A306-7D716AC8D3A0}"/>
              </a:ext>
            </a:extLst>
          </p:cNvPr>
          <p:cNvSpPr/>
          <p:nvPr/>
        </p:nvSpPr>
        <p:spPr>
          <a:xfrm>
            <a:off x="3657600" y="39624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3EF7-D2D8-4541-B390-1E105261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89038"/>
          </a:xfrm>
        </p:spPr>
        <p:txBody>
          <a:bodyPr/>
          <a:lstStyle/>
          <a:p>
            <a:r>
              <a:rPr lang="en-US" dirty="0"/>
              <a:t>Cells can regulate-put a check on T-cell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261F-7654-B049-8739-D591596A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5AAE6-3414-A44D-8473-41374478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59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676D-B030-3B44-AD34-0B0634A0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A96A-DC14-D441-B60A-AA52295D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Keytruda, </a:t>
            </a:r>
            <a:r>
              <a:rPr lang="en-US" dirty="0" err="1"/>
              <a:t>Opdivo</a:t>
            </a:r>
            <a:r>
              <a:rPr lang="en-US" dirty="0"/>
              <a:t> and other similar drugs are antibodies that inhibit the inhibition/immune checkpoints</a:t>
            </a:r>
          </a:p>
        </p:txBody>
      </p:sp>
    </p:spTree>
    <p:extLst>
      <p:ext uri="{BB962C8B-B14F-4D97-AF65-F5344CB8AC3E}">
        <p14:creationId xmlns:p14="http://schemas.microsoft.com/office/powerpoint/2010/main" val="104532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AE1E-DC22-F345-9AB5-99DBBCAD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6F196-FEEA-874B-920D-1ED7CDFC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7A4F0-3FFC-624B-9015-53427EBD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143000"/>
            <a:ext cx="84235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2CE9-C7CD-1445-8522-67EDBEA4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D9C1-7897-0C40-98F6-398AEC0D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therapies have changed certain types of cancers, such as melanoma and some types of lung cancer from death sentences to chronic disease.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https://www.cancer.org/treatment/treatments-and-side-effects/treatment-types/immunotherapy/what-is-immunotherapy.html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53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2C8B-5857-614D-A6E4-5E00F909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immune-based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8E06-E9E6-3C42-9933-44D6DE29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87962"/>
          </a:xfrm>
        </p:spPr>
        <p:txBody>
          <a:bodyPr/>
          <a:lstStyle/>
          <a:p>
            <a:r>
              <a:rPr lang="en-US" dirty="0"/>
              <a:t>The previous example of anti-PD1/PD1L therapy also highlighted the importance of T-cells in the host’s immune response to tumor cells. </a:t>
            </a:r>
          </a:p>
          <a:p>
            <a:r>
              <a:rPr lang="en-US" dirty="0"/>
              <a:t>I pointed out the T-cell’s antigen receptor (TCR).  Our T-cells have an interesting way of altering the DNA that codes for the TCR proteins.  Each T-cell creates a unique sequence which ends up encoding TCR’s with unique shape and antigen specificity.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1245-221C-6F43-8981-0C713B9E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2E70-E856-5640-994E-57AAA528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6018"/>
            <a:ext cx="8001000" cy="5417344"/>
          </a:xfrm>
        </p:spPr>
        <p:txBody>
          <a:bodyPr/>
          <a:lstStyle/>
          <a:p>
            <a:r>
              <a:rPr lang="en-US" dirty="0"/>
              <a:t>Modern genetic technology allows scientists to also create/manipulate DNA sequence to encode specific versions of proteins.</a:t>
            </a:r>
          </a:p>
          <a:p>
            <a:endParaRPr lang="en-US" dirty="0"/>
          </a:p>
          <a:p>
            <a:r>
              <a:rPr lang="en-US" dirty="0"/>
              <a:t>In fact scientists can alter a T-cell’s DNA to make TCRs with specificity to a particular antigen.  They basically start with a skeleton of the normal gene and changes specific parts. They even model the TCR after the antigen binding sites of antibodies.</a:t>
            </a:r>
          </a:p>
        </p:txBody>
      </p:sp>
    </p:spTree>
    <p:extLst>
      <p:ext uri="{BB962C8B-B14F-4D97-AF65-F5344CB8AC3E}">
        <p14:creationId xmlns:p14="http://schemas.microsoft.com/office/powerpoint/2010/main" val="74790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BCEF-45F3-0F4E-8688-43552244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Chimeric Antigen Receptor (CAR)</a:t>
            </a:r>
            <a:br>
              <a:rPr lang="en-US" dirty="0"/>
            </a:br>
            <a:r>
              <a:rPr lang="en-US" dirty="0"/>
              <a:t>CAR T-cells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DDA0-0B22-9B46-B1DD-8F44F8A3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T-cell then expresses a TCR that is part antibody antigen receptor site and part TCR.</a:t>
            </a:r>
          </a:p>
          <a:p>
            <a:endParaRPr lang="en-US" dirty="0"/>
          </a:p>
          <a:p>
            <a:r>
              <a:rPr lang="en-US" dirty="0"/>
              <a:t>It also included sequences that make the TCR function efficiently on it’s own without needing some of the other molecules on the T-cell surface.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E40A-C3A5-DF41-9611-542F9C16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FEB7-E12A-7043-B3AA-A227E28A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F8DAE-D9C0-9140-9B67-5AB63C88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57199"/>
            <a:ext cx="7853868" cy="58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7296-37F6-8548-B0BB-22335CB5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1743-5E49-A94D-9326-223AE1D0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sz="2400" dirty="0"/>
              <a:t>Chemotherapy agents---from different sources, with different mechanisms for killing cells.</a:t>
            </a:r>
          </a:p>
          <a:p>
            <a:endParaRPr lang="en-US" sz="2400" dirty="0"/>
          </a:p>
          <a:p>
            <a:r>
              <a:rPr lang="en-US" sz="2400" dirty="0"/>
              <a:t>One of the most striking things about cancer treatment, in my opinion, is how a large number of drugs used today are not much different than those used in the early days of cancer chemotherapy.</a:t>
            </a:r>
          </a:p>
          <a:p>
            <a:pPr lvl="1"/>
            <a:r>
              <a:rPr lang="en-US" sz="2000" dirty="0"/>
              <a:t>Mechanism of action is semi-selective at best</a:t>
            </a:r>
          </a:p>
          <a:p>
            <a:pPr lvl="1"/>
            <a:r>
              <a:rPr lang="en-US" sz="2000" dirty="0"/>
              <a:t>Target rapidly dividing cells</a:t>
            </a:r>
          </a:p>
          <a:p>
            <a:pPr lvl="1"/>
            <a:r>
              <a:rPr lang="en-US" sz="2000" dirty="0"/>
              <a:t>Damage or kill a fairly high number of non-cancer cells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82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85CF-4565-3442-8066-A15285FC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summary…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F78D-C784-9F4E-8148-86FF735C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https://www.cancer.gov/about-cancer/treatment/research/car-t-cells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 T-cell therapy has been used primarily to target B-cell leukemia.  The CAR is designed to bind to CD19 on B-cells has been studied and used with the greatest success.   </a:t>
            </a:r>
          </a:p>
        </p:txBody>
      </p:sp>
    </p:spTree>
    <p:extLst>
      <p:ext uri="{BB962C8B-B14F-4D97-AF65-F5344CB8AC3E}">
        <p14:creationId xmlns:p14="http://schemas.microsoft.com/office/powerpoint/2010/main" val="39603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7B8C-890F-DB4D-950F-E4B2A155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147D-3A72-E544-AB5D-0AF4B180F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5DB01-764D-8942-BDD5-5CCCBE10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215"/>
            <a:ext cx="8153400" cy="61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7C6D-4A9C-B74D-8779-F22BCAFF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8DCC-D575-DA47-89CF-4AB1DFFA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advantageous part of the therapy is that the cancer patients pre-T-cells are harvested and altered with a  particular CAR. The pre-T-cells are allowed to mature into fully functional T-cells in a laboratory and then are infused back into the cancer patient. </a:t>
            </a:r>
          </a:p>
          <a:p>
            <a:endParaRPr lang="en-US" dirty="0"/>
          </a:p>
          <a:p>
            <a:r>
              <a:rPr lang="en-US" dirty="0"/>
              <a:t>In a sense they are give designer T-cells to destroy the cancer cells they have. </a:t>
            </a:r>
          </a:p>
        </p:txBody>
      </p:sp>
    </p:spTree>
    <p:extLst>
      <p:ext uri="{BB962C8B-B14F-4D97-AF65-F5344CB8AC3E}">
        <p14:creationId xmlns:p14="http://schemas.microsoft.com/office/powerpoint/2010/main" val="3887135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8BF2-B248-5640-B63B-5E328618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5DBB-BB6D-404F-A84E-AFACF1CA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 T-cell therapy is continuing to improve and expand to treat other types of blood cancers as well as solid tumors.</a:t>
            </a:r>
          </a:p>
          <a:p>
            <a:endParaRPr lang="en-US" dirty="0"/>
          </a:p>
          <a:p>
            <a:r>
              <a:rPr lang="en-US" dirty="0"/>
              <a:t>This technique improves on an older technique which also used the patients own B-and T-cells, but which harvested them from the tumor environment. (TILs—tumor infiltrating lymphocytes.)</a:t>
            </a:r>
          </a:p>
        </p:txBody>
      </p:sp>
    </p:spTree>
    <p:extLst>
      <p:ext uri="{BB962C8B-B14F-4D97-AF65-F5344CB8AC3E}">
        <p14:creationId xmlns:p14="http://schemas.microsoft.com/office/powerpoint/2010/main" val="389743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4566-D32D-4E45-A256-1EE90EAE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Adoptive cell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68AA-F241-224A-8CBC-18798686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TILs surrounding a person’s tumor can be grown and selected for best ability to attack tumor cells in vitro.</a:t>
            </a:r>
          </a:p>
          <a:p>
            <a:endParaRPr lang="en-US" dirty="0"/>
          </a:p>
          <a:p>
            <a:r>
              <a:rPr lang="en-US" dirty="0"/>
              <a:t>Then the most potent of these cells can be infused back into the patient-–with the hope that they will return to the tumor and kill many cells.  Fig 11-16</a:t>
            </a:r>
          </a:p>
        </p:txBody>
      </p:sp>
    </p:spTree>
    <p:extLst>
      <p:ext uri="{BB962C8B-B14F-4D97-AF65-F5344CB8AC3E}">
        <p14:creationId xmlns:p14="http://schemas.microsoft.com/office/powerpoint/2010/main" val="2716394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FDC8-FD13-B942-917E-BB2593F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53BB-94E8-8849-81AE-FD78F3A19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there are no approved vaccines that use tumor antigens to immunize, we’ve learned about the direct and indirect links of viruses to cancer.   The best anti-cancer vaccine developed to date is the HPV vaccine. </a:t>
            </a:r>
          </a:p>
          <a:p>
            <a:r>
              <a:rPr lang="en-US" dirty="0"/>
              <a:t>HBV vaccine also helps prevent the hepatitis-related inflammation that can precede liver cancer. </a:t>
            </a:r>
          </a:p>
        </p:txBody>
      </p:sp>
    </p:spTree>
    <p:extLst>
      <p:ext uri="{BB962C8B-B14F-4D97-AF65-F5344CB8AC3E}">
        <p14:creationId xmlns:p14="http://schemas.microsoft.com/office/powerpoint/2010/main" val="2261649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9204-09CB-024F-9E8A-B7E6BA74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9219-D982-334E-9C2E-EE2367C5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using tumor antigens for vaccines is a good one, in theory, but each individual will likely have a subset of unique antigens.</a:t>
            </a:r>
          </a:p>
          <a:p>
            <a:endParaRPr lang="en-US" dirty="0"/>
          </a:p>
          <a:p>
            <a:r>
              <a:rPr lang="en-US" dirty="0"/>
              <a:t>Vaccination could be used after development of  cancer.</a:t>
            </a:r>
          </a:p>
        </p:txBody>
      </p:sp>
    </p:spTree>
    <p:extLst>
      <p:ext uri="{BB962C8B-B14F-4D97-AF65-F5344CB8AC3E}">
        <p14:creationId xmlns:p14="http://schemas.microsoft.com/office/powerpoint/2010/main" val="1754698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1D61-18FC-844A-AF7A-52CEB17B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4E69-C53E-1949-9C26-4A603CC24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Interestingly several types of bacterial pathogens or bacterial antigens have been used to “treat” cancer.  </a:t>
            </a:r>
          </a:p>
          <a:p>
            <a:endParaRPr lang="en-US" dirty="0"/>
          </a:p>
          <a:p>
            <a:r>
              <a:rPr lang="en-US" dirty="0"/>
              <a:t>The idea is that when a general boost of the immune system occurs, there is more potential for an antitumor response.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Agents that give the immune system are called “adjuvants”.  They may not be specific for the tumor antigen but make cells that will respond do so more robustly.</a:t>
            </a:r>
          </a:p>
        </p:txBody>
      </p:sp>
    </p:spTree>
    <p:extLst>
      <p:ext uri="{BB962C8B-B14F-4D97-AF65-F5344CB8AC3E}">
        <p14:creationId xmlns:p14="http://schemas.microsoft.com/office/powerpoint/2010/main" val="193438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997F-2F39-C347-AE31-9DCFF33D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9237D-BA9E-E24D-A381-886D1996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notable exceptions:</a:t>
            </a:r>
          </a:p>
          <a:p>
            <a:pPr lvl="1"/>
            <a:r>
              <a:rPr lang="en-US" dirty="0"/>
              <a:t>Hormone blockers.  I.e. </a:t>
            </a:r>
            <a:r>
              <a:rPr lang="en-US" b="1" i="1" dirty="0"/>
              <a:t>Tamoxifen</a:t>
            </a:r>
            <a:r>
              <a:rPr lang="en-US" dirty="0"/>
              <a:t> has been used for many years as a treatment for breast cancer.  It blocks estrogen uptake by estrogen receptors.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It’s used to treat active breast cancer, and as a maintenance and even preventative drug in high risk patients.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8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4204-5ACD-4243-813D-751FA714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summary for breast cancer, antihormone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BB80-C1BB-CB4D-A51C-2EE733A3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https://www.cancer.gov/types/breast/breast-hormone-therapy-fact-sheet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treatments are not cytotoxic and are specific for a particular signal transduction pathway---that normally leads to cell proliferation.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3A2C-CFD2-FE4E-BDDD-0BBA7471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BE00-F661-2C45-B2E8-9FDBC199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another important growth factor signaling pathway in breast cells--- (through the grown factor epidermal growth factor--EGF).</a:t>
            </a:r>
          </a:p>
          <a:p>
            <a:endParaRPr lang="en-US" dirty="0"/>
          </a:p>
          <a:p>
            <a:r>
              <a:rPr lang="en-US" dirty="0"/>
              <a:t>EGF is taken up by EGF receptors, one of which is confusingly named HER2 or HER2/neu or ERBB2</a:t>
            </a:r>
          </a:p>
        </p:txBody>
      </p:sp>
    </p:spTree>
    <p:extLst>
      <p:ext uri="{BB962C8B-B14F-4D97-AF65-F5344CB8AC3E}">
        <p14:creationId xmlns:p14="http://schemas.microsoft.com/office/powerpoint/2010/main" val="58703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1EEC-4C37-DF41-B7CE-17351D9F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antibodies..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C8B1-3662-404B-9D73-A5BDD15F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Recall---many of the “blocking” types of therapies are actually biomolecules called antibodies---which bind specifically to something to keep other things from binding!</a:t>
            </a:r>
          </a:p>
          <a:p>
            <a:endParaRPr lang="en-US" dirty="0"/>
          </a:p>
          <a:p>
            <a:r>
              <a:rPr lang="en-US" dirty="0"/>
              <a:t>Herceptin---which was introduced EONS ago in this class…is a HER2 blocking antibody.</a:t>
            </a:r>
          </a:p>
        </p:txBody>
      </p:sp>
    </p:spTree>
    <p:extLst>
      <p:ext uri="{BB962C8B-B14F-4D97-AF65-F5344CB8AC3E}">
        <p14:creationId xmlns:p14="http://schemas.microsoft.com/office/powerpoint/2010/main" val="2786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F2D-08C4-7B4A-B03F-92B052BB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7922-6580-1F4A-83E0-309969C9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0515C-484A-A44D-848E-378CCFD8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45" y="1143000"/>
            <a:ext cx="8208099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1A74F-4777-5A4E-900D-100C7F23B129}"/>
              </a:ext>
            </a:extLst>
          </p:cNvPr>
          <p:cNvSpPr txBox="1"/>
          <p:nvPr/>
        </p:nvSpPr>
        <p:spPr>
          <a:xfrm>
            <a:off x="812971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(Herceptin)</a:t>
            </a:r>
          </a:p>
        </p:txBody>
      </p:sp>
    </p:spTree>
    <p:extLst>
      <p:ext uri="{BB962C8B-B14F-4D97-AF65-F5344CB8AC3E}">
        <p14:creationId xmlns:p14="http://schemas.microsoft.com/office/powerpoint/2010/main" val="162137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6B90-811F-2246-931D-894F44FE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therapeutic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DD9E-368B-E141-B087-FD4CE4E6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It’s easier than you might think!  </a:t>
            </a:r>
          </a:p>
          <a:p>
            <a:pPr lvl="1"/>
            <a:r>
              <a:rPr lang="en-US" dirty="0"/>
              <a:t>Antibody responses are more or less automatic in mammals.  </a:t>
            </a:r>
          </a:p>
          <a:p>
            <a:pPr lvl="1"/>
            <a:r>
              <a:rPr lang="en-US" dirty="0"/>
              <a:t>The target (i.e. HER2 receptor) for the antibody is purified is some way and then parts of that target (i.e. the extra cellular part) is injected, like a vaccine into an animal. </a:t>
            </a:r>
          </a:p>
          <a:p>
            <a:pPr lvl="1"/>
            <a:r>
              <a:rPr lang="en-US" dirty="0"/>
              <a:t>That animal responds as if they have been infected with a pathogen---a foreign organism-- to mount an immune response to destroy it. </a:t>
            </a:r>
          </a:p>
        </p:txBody>
      </p:sp>
    </p:spTree>
    <p:extLst>
      <p:ext uri="{BB962C8B-B14F-4D97-AF65-F5344CB8AC3E}">
        <p14:creationId xmlns:p14="http://schemas.microsoft.com/office/powerpoint/2010/main" val="335831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1506</Words>
  <Application>Microsoft Macintosh PowerPoint</Application>
  <PresentationFormat>On-screen Show (4:3)</PresentationFormat>
  <Paragraphs>113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Cancer Biology Biol 445</vt:lpstr>
      <vt:lpstr>Announcements</vt:lpstr>
      <vt:lpstr>Where were we?</vt:lpstr>
      <vt:lpstr>PowerPoint Presentation</vt:lpstr>
      <vt:lpstr>Great summary for breast cancer, antihormone therapy</vt:lpstr>
      <vt:lpstr>PowerPoint Presentation</vt:lpstr>
      <vt:lpstr>Use of antibodies..</vt:lpstr>
      <vt:lpstr>PowerPoint Presentation</vt:lpstr>
      <vt:lpstr>Obtaining therapeutic antibodies</vt:lpstr>
      <vt:lpstr>PowerPoint Presentation</vt:lpstr>
      <vt:lpstr>PowerPoint Presentation</vt:lpstr>
      <vt:lpstr>PowerPoint Presentation</vt:lpstr>
      <vt:lpstr>PowerPoint Presentation</vt:lpstr>
      <vt:lpstr>Study figure 11-13</vt:lpstr>
      <vt:lpstr>PowerPoint Presentation</vt:lpstr>
      <vt:lpstr>Use of antibodies in cancer treatment</vt:lpstr>
      <vt:lpstr>PowerPoint Presentation</vt:lpstr>
      <vt:lpstr>Figure 11-15</vt:lpstr>
      <vt:lpstr>Is it truly specific for cancer cells?</vt:lpstr>
      <vt:lpstr>Immune checkpoint inhibitors</vt:lpstr>
      <vt:lpstr>Antitumor T-cell response</vt:lpstr>
      <vt:lpstr>Cells can regulate-put a check on T-cell responses</vt:lpstr>
      <vt:lpstr>PowerPoint Presentation</vt:lpstr>
      <vt:lpstr>PowerPoint Presentation</vt:lpstr>
      <vt:lpstr>PowerPoint Presentation</vt:lpstr>
      <vt:lpstr>More immune-based therapies</vt:lpstr>
      <vt:lpstr>PowerPoint Presentation</vt:lpstr>
      <vt:lpstr>Chimeric Antigen Receptor (CAR) CAR T-cells</vt:lpstr>
      <vt:lpstr>PowerPoint Presentation</vt:lpstr>
      <vt:lpstr>Great summary…</vt:lpstr>
      <vt:lpstr>PowerPoint Presentation</vt:lpstr>
      <vt:lpstr>PowerPoint Presentation</vt:lpstr>
      <vt:lpstr>PowerPoint Presentation</vt:lpstr>
      <vt:lpstr>Adoptive cell transfer</vt:lpstr>
      <vt:lpstr>Cancer vaccines</vt:lpstr>
      <vt:lpstr>PowerPoint Presentation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265</cp:revision>
  <cp:lastPrinted>2020-02-12T16:48:13Z</cp:lastPrinted>
  <dcterms:created xsi:type="dcterms:W3CDTF">2010-08-03T14:43:51Z</dcterms:created>
  <dcterms:modified xsi:type="dcterms:W3CDTF">2020-04-23T01:09:52Z</dcterms:modified>
</cp:coreProperties>
</file>